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Montserrat"/>
      <p:regular r:id="rId27"/>
      <p:bold r:id="rId28"/>
      <p:italic r:id="rId29"/>
      <p:boldItalic r:id="rId30"/>
    </p:embeddedFont>
    <p:embeddedFont>
      <p:font typeface="Montserrat Medium"/>
      <p:regular r:id="rId31"/>
      <p:bold r:id="rId32"/>
      <p:italic r:id="rId33"/>
      <p:boldItalic r:id="rId34"/>
    </p:embeddedFont>
    <p:embeddedFont>
      <p:font typeface="Comfortaa"/>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Medium-regular.fntdata"/><Relationship Id="rId30" Type="http://schemas.openxmlformats.org/officeDocument/2006/relationships/font" Target="fonts/Montserrat-boldItalic.fntdata"/><Relationship Id="rId11" Type="http://schemas.openxmlformats.org/officeDocument/2006/relationships/slide" Target="slides/slide6.xml"/><Relationship Id="rId33" Type="http://schemas.openxmlformats.org/officeDocument/2006/relationships/font" Target="fonts/MontserratMedium-italic.fntdata"/><Relationship Id="rId10" Type="http://schemas.openxmlformats.org/officeDocument/2006/relationships/slide" Target="slides/slide5.xml"/><Relationship Id="rId32" Type="http://schemas.openxmlformats.org/officeDocument/2006/relationships/font" Target="fonts/MontserratMedium-bold.fntdata"/><Relationship Id="rId13" Type="http://schemas.openxmlformats.org/officeDocument/2006/relationships/slide" Target="slides/slide8.xml"/><Relationship Id="rId35" Type="http://schemas.openxmlformats.org/officeDocument/2006/relationships/font" Target="fonts/Comfortaa-regular.fntdata"/><Relationship Id="rId12" Type="http://schemas.openxmlformats.org/officeDocument/2006/relationships/slide" Target="slides/slide7.xml"/><Relationship Id="rId34" Type="http://schemas.openxmlformats.org/officeDocument/2006/relationships/font" Target="fonts/MontserratMedium-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Comforta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e4d62f6b7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e4d62f6b7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58b0be6f36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58b0be6f36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58bae7935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58bae7935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people traveling daily so we focused more granular. What we thought was </a:t>
            </a:r>
            <a:r>
              <a:rPr lang="en"/>
              <a:t>important had to do with the hours. If you travel and book flights often, you know that traveling and booking tickets at certain hours can be cheaper and most people tend to buy tickets for a certain time to save a quick buck.  We feel there is a correlation between this and airport throughput.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58bae79350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58bae79350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R of 0.188 indicates a weak positive correlation between two variables. The p-value of &lt;0.00001 is very small, which means that the correlation is statistically significant. This means that there is a very low probability that the correlation is due to chance.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other words, there is a strong relationship between the two variables, but the relationship is not very strong. For example, this means that as the apparent temperature increases, the total PAX will also tend to increase. However, the increase in the total PAX will not be very large.</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rgbClr val="D1D5DB"/>
                </a:solidFill>
                <a:highlight>
                  <a:srgbClr val="444654"/>
                </a:highlight>
                <a:latin typeface="Roboto"/>
                <a:ea typeface="Roboto"/>
                <a:cs typeface="Roboto"/>
                <a:sym typeface="Roboto"/>
              </a:rPr>
              <a:t>In your case, the small p-value suggests a significant relationship, but the R-squared value of 0.188 indicates that the relationship is relatively weak and there is still a substantial amount of unexplained variability in the dependent variable.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58bae79350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58bae79350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58b0be6f36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58b0be6f36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8b0be6f36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58b0be6f3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58bd7969a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58bd7969a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58b0be6f3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58b0be6f3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4d62f6b7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4d62f6b7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8b0be6f36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8b0be6f36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e4d62f6b7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e4d62f6b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e4d62f6b7f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e4d62f6b7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bs4: Also known as Beautiful Soup 4, a Python library for web scraping purposes to pull the data out of HTML and XML files.</a:t>
            </a:r>
            <a:endParaRPr/>
          </a:p>
          <a:p>
            <a:pPr indent="0" lvl="0" marL="0" rtl="0" algn="l">
              <a:spcBef>
                <a:spcPts val="0"/>
              </a:spcBef>
              <a:spcAft>
                <a:spcPts val="0"/>
              </a:spcAft>
              <a:buClr>
                <a:schemeClr val="dk1"/>
              </a:buClr>
              <a:buSzPts val="1100"/>
              <a:buFont typeface="Arial"/>
              <a:buNone/>
            </a:pPr>
            <a:r>
              <a:rPr lang="en"/>
              <a:t>numpy: A Python library that provides support for large, multi-dimensional arrays and matrices, along with a large collection of high-level mathematical functions to operate on these arrays.</a:t>
            </a:r>
            <a:endParaRPr/>
          </a:p>
          <a:p>
            <a:pPr indent="0" lvl="0" marL="0" rtl="0" algn="l">
              <a:spcBef>
                <a:spcPts val="0"/>
              </a:spcBef>
              <a:spcAft>
                <a:spcPts val="0"/>
              </a:spcAft>
              <a:buClr>
                <a:schemeClr val="dk1"/>
              </a:buClr>
              <a:buSzPts val="1100"/>
              <a:buFont typeface="Arial"/>
              <a:buNone/>
            </a:pPr>
            <a:r>
              <a:rPr lang="en"/>
              <a:t>requests: A Python library for making HTTP requests. It abstracts the complexities of making requests behind a beautiful, simple API so that you can focus on interacting with services and consuming data in your application.</a:t>
            </a:r>
            <a:endParaRPr/>
          </a:p>
          <a:p>
            <a:pPr indent="0" lvl="0" marL="0" rtl="0" algn="l">
              <a:spcBef>
                <a:spcPts val="0"/>
              </a:spcBef>
              <a:spcAft>
                <a:spcPts val="0"/>
              </a:spcAft>
              <a:buClr>
                <a:schemeClr val="dk1"/>
              </a:buClr>
              <a:buSzPts val="1100"/>
              <a:buFont typeface="Arial"/>
              <a:buNone/>
            </a:pPr>
            <a:r>
              <a:rPr lang="en"/>
              <a:t>azure.storage.blob: A Python package to interact with Azure Blob Storage, which is a scalable object storage for unstructured data.</a:t>
            </a:r>
            <a:endParaRPr/>
          </a:p>
          <a:p>
            <a:pPr indent="0" lvl="0" marL="0" rtl="0" algn="l">
              <a:spcBef>
                <a:spcPts val="0"/>
              </a:spcBef>
              <a:spcAft>
                <a:spcPts val="0"/>
              </a:spcAft>
              <a:buClr>
                <a:schemeClr val="dk1"/>
              </a:buClr>
              <a:buSzPts val="1100"/>
              <a:buFont typeface="Arial"/>
              <a:buNone/>
            </a:pPr>
            <a:r>
              <a:rPr lang="en"/>
              <a:t>pymongo: A Python driver for MongoDB, a cross-platform document-oriented database program.</a:t>
            </a:r>
            <a:endParaRPr/>
          </a:p>
          <a:p>
            <a:pPr indent="0" lvl="0" marL="0" rtl="0" algn="l">
              <a:spcBef>
                <a:spcPts val="0"/>
              </a:spcBef>
              <a:spcAft>
                <a:spcPts val="0"/>
              </a:spcAft>
              <a:buClr>
                <a:schemeClr val="dk1"/>
              </a:buClr>
              <a:buSzPts val="1100"/>
              <a:buFont typeface="Arial"/>
              <a:buNone/>
            </a:pPr>
            <a:r>
              <a:rPr lang="en"/>
              <a:t>json: A standard library in Python for parsing JSON data.</a:t>
            </a:r>
            <a:endParaRPr/>
          </a:p>
          <a:p>
            <a:pPr indent="0" lvl="0" marL="0" rtl="0" algn="l">
              <a:spcBef>
                <a:spcPts val="0"/>
              </a:spcBef>
              <a:spcAft>
                <a:spcPts val="0"/>
              </a:spcAft>
              <a:buClr>
                <a:schemeClr val="dk1"/>
              </a:buClr>
              <a:buSzPts val="1100"/>
              <a:buFont typeface="Arial"/>
              <a:buNone/>
            </a:pPr>
            <a:r>
              <a:rPr lang="en"/>
              <a:t>matplotlib: A plotting library for the Python programming language and its numerical mathematics extension NumPy.</a:t>
            </a:r>
            <a:endParaRPr/>
          </a:p>
          <a:p>
            <a:pPr indent="0" lvl="0" marL="0" rtl="0" algn="l">
              <a:spcBef>
                <a:spcPts val="0"/>
              </a:spcBef>
              <a:spcAft>
                <a:spcPts val="0"/>
              </a:spcAft>
              <a:buClr>
                <a:schemeClr val="dk1"/>
              </a:buClr>
              <a:buSzPts val="1100"/>
              <a:buFont typeface="Arial"/>
              <a:buNone/>
            </a:pPr>
            <a:r>
              <a:rPr lang="en"/>
              <a:t>datetime: A standard library in Python for manipulating dates and times.</a:t>
            </a:r>
            <a:endParaRPr/>
          </a:p>
          <a:p>
            <a:pPr indent="0" lvl="0" marL="0" rtl="0" algn="l">
              <a:spcBef>
                <a:spcPts val="0"/>
              </a:spcBef>
              <a:spcAft>
                <a:spcPts val="0"/>
              </a:spcAft>
              <a:buClr>
                <a:schemeClr val="dk1"/>
              </a:buClr>
              <a:buSzPts val="1100"/>
              <a:buFont typeface="Arial"/>
              <a:buNone/>
            </a:pPr>
            <a:r>
              <a:rPr lang="en"/>
              <a:t>time: A standard library in Python for time access and conversions.</a:t>
            </a:r>
            <a:endParaRPr/>
          </a:p>
          <a:p>
            <a:pPr indent="0" lvl="0" marL="0" rtl="0" algn="l">
              <a:spcBef>
                <a:spcPts val="0"/>
              </a:spcBef>
              <a:spcAft>
                <a:spcPts val="0"/>
              </a:spcAft>
              <a:buClr>
                <a:schemeClr val="dk1"/>
              </a:buClr>
              <a:buSzPts val="1100"/>
              <a:buFont typeface="Arial"/>
              <a:buNone/>
            </a:pPr>
            <a:r>
              <a:rPr lang="en"/>
              <a:t>boto3: Amazon's SDK for Python. It allows Python developers to write software that makes use of services like Amazon S3, Amazon EC2, and others.</a:t>
            </a:r>
            <a:endParaRPr/>
          </a:p>
          <a:p>
            <a:pPr indent="0" lvl="0" marL="0" rtl="0" algn="l">
              <a:spcBef>
                <a:spcPts val="0"/>
              </a:spcBef>
              <a:spcAft>
                <a:spcPts val="0"/>
              </a:spcAft>
              <a:buClr>
                <a:schemeClr val="dk1"/>
              </a:buClr>
              <a:buSzPts val="1100"/>
              <a:buFont typeface="Arial"/>
              <a:buNone/>
            </a:pPr>
            <a:r>
              <a:rPr lang="en"/>
              <a:t>io: A standard Python library for handling various types of I/O. In this context, it's used for handling binary I/O (BytesIO).</a:t>
            </a:r>
            <a:endParaRPr/>
          </a:p>
          <a:p>
            <a:pPr indent="0" lvl="0" marL="0" rtl="0" algn="l">
              <a:spcBef>
                <a:spcPts val="0"/>
              </a:spcBef>
              <a:spcAft>
                <a:spcPts val="0"/>
              </a:spcAft>
              <a:buClr>
                <a:schemeClr val="dk1"/>
              </a:buClr>
              <a:buSzPts val="1100"/>
              <a:buFont typeface="Arial"/>
              <a:buNone/>
            </a:pPr>
            <a:r>
              <a:rPr lang="en"/>
              <a:t>fuzzywuzzy: A Python library for string matching, it uses Levenshtein Distance to calculate the differences between sequences.</a:t>
            </a:r>
            <a:endParaRPr/>
          </a:p>
          <a:p>
            <a:pPr indent="0" lvl="0" marL="0" rtl="0" algn="l">
              <a:spcBef>
                <a:spcPts val="0"/>
              </a:spcBef>
              <a:spcAft>
                <a:spcPts val="0"/>
              </a:spcAft>
              <a:buClr>
                <a:schemeClr val="dk1"/>
              </a:buClr>
              <a:buSzPts val="1100"/>
              <a:buFont typeface="Arial"/>
              <a:buNone/>
            </a:pPr>
            <a:r>
              <a:rPr lang="en"/>
              <a:t>geopy: A Python client for several popular geocoding web services. In your code, Nominatim is being used, which is a free and open-source geocoder from the OpenStreetMap project.</a:t>
            </a:r>
            <a:endParaRPr/>
          </a:p>
          <a:p>
            <a:pPr indent="0" lvl="0" marL="0" rtl="0" algn="l">
              <a:spcBef>
                <a:spcPts val="0"/>
              </a:spcBef>
              <a:spcAft>
                <a:spcPts val="0"/>
              </a:spcAft>
              <a:buClr>
                <a:schemeClr val="dk1"/>
              </a:buClr>
              <a:buSzPts val="1100"/>
              <a:buFont typeface="Arial"/>
              <a:buNone/>
            </a:pPr>
            <a:r>
              <a:rPr lang="en"/>
              <a:t>tabula: A Python library for extracting tables from PDF files.</a:t>
            </a:r>
            <a:endParaRPr/>
          </a:p>
          <a:p>
            <a:pPr indent="0" lvl="0" marL="0" rtl="0" algn="l">
              <a:spcBef>
                <a:spcPts val="0"/>
              </a:spcBef>
              <a:spcAft>
                <a:spcPts val="0"/>
              </a:spcAft>
              <a:buClr>
                <a:schemeClr val="dk1"/>
              </a:buClr>
              <a:buSzPts val="1100"/>
              <a:buFont typeface="Arial"/>
              <a:buNone/>
            </a:pPr>
            <a:r>
              <a:rPr lang="en"/>
              <a:t>pandas: A Python library providing high-performance, easy-to-use data structures and data analysis tools.</a:t>
            </a:r>
            <a:endParaRPr/>
          </a:p>
          <a:p>
            <a:pPr indent="0" lvl="0" marL="0" rtl="0" algn="l">
              <a:spcBef>
                <a:spcPts val="0"/>
              </a:spcBef>
              <a:spcAft>
                <a:spcPts val="0"/>
              </a:spcAft>
              <a:buClr>
                <a:schemeClr val="dk1"/>
              </a:buClr>
              <a:buSzPts val="1100"/>
              <a:buFont typeface="Arial"/>
              <a:buNone/>
            </a:pPr>
            <a:r>
              <a:rPr lang="en"/>
              <a:t>PyPDF2: A Python library to read/write and manipulate PDFs.</a:t>
            </a:r>
            <a:endParaRPr/>
          </a:p>
          <a:p>
            <a:pPr indent="0" lvl="0" marL="0" rtl="0" algn="l">
              <a:spcBef>
                <a:spcPts val="0"/>
              </a:spcBef>
              <a:spcAft>
                <a:spcPts val="0"/>
              </a:spcAft>
              <a:buClr>
                <a:schemeClr val="dk1"/>
              </a:buClr>
              <a:buSzPts val="1100"/>
              <a:buFont typeface="Arial"/>
              <a:buNone/>
            </a:pPr>
            <a:r>
              <a:rPr lang="en"/>
              <a:t>camelot: A Python library that makes it easy for anyone to extract tables from PDF files!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58b0be6f3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58b0be6f3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8b0be6f36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8b0be6f36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e4d62f6b7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e4d62f6b7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8"/>
            <a:ext cx="9144000" cy="5143508"/>
          </a:xfrm>
          <a:prstGeom prst="rect">
            <a:avLst/>
          </a:prstGeom>
          <a:noFill/>
          <a:ln>
            <a:noFill/>
          </a:ln>
        </p:spPr>
      </p:pic>
      <p:pic>
        <p:nvPicPr>
          <p:cNvPr id="10" name="Google Shape;10;p1"/>
          <p:cNvPicPr preferRelativeResize="0"/>
          <p:nvPr/>
        </p:nvPicPr>
        <p:blipFill>
          <a:blip r:embed="rId1">
            <a:alphaModFix/>
          </a:blip>
          <a:stretch>
            <a:fillRect/>
          </a:stretch>
        </p:blipFill>
        <p:spPr>
          <a:xfrm>
            <a:off x="0" y="-8"/>
            <a:ext cx="9144000" cy="514350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19.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5.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2.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id="56" name="Google Shape;56;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7" name="Google Shape;57;p13"/>
          <p:cNvSpPr txBox="1"/>
          <p:nvPr/>
        </p:nvSpPr>
        <p:spPr>
          <a:xfrm>
            <a:off x="741450" y="2066125"/>
            <a:ext cx="76611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lt1"/>
                </a:solidFill>
                <a:latin typeface="Comfortaa"/>
                <a:ea typeface="Comfortaa"/>
                <a:cs typeface="Comfortaa"/>
                <a:sym typeface="Comfortaa"/>
              </a:rPr>
              <a:t>TSA Weather Throughput Project</a:t>
            </a:r>
            <a:endParaRPr b="1" sz="3400">
              <a:solidFill>
                <a:schemeClr val="lt1"/>
              </a:solidFill>
              <a:latin typeface="Comfortaa"/>
              <a:ea typeface="Comfortaa"/>
              <a:cs typeface="Comfortaa"/>
              <a:sym typeface="Comfortaa"/>
            </a:endParaRPr>
          </a:p>
        </p:txBody>
      </p:sp>
      <p:sp>
        <p:nvSpPr>
          <p:cNvPr id="58" name="Google Shape;58;p13"/>
          <p:cNvSpPr txBox="1"/>
          <p:nvPr/>
        </p:nvSpPr>
        <p:spPr>
          <a:xfrm>
            <a:off x="1137750" y="2706550"/>
            <a:ext cx="68685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omfortaa"/>
                <a:ea typeface="Comfortaa"/>
                <a:cs typeface="Comfortaa"/>
                <a:sym typeface="Comfortaa"/>
              </a:rPr>
              <a:t>Matan Levy, Cali Stanford, Megan Alicea </a:t>
            </a:r>
            <a:endParaRPr b="1" sz="2000">
              <a:solidFill>
                <a:schemeClr val="lt1"/>
              </a:solidFill>
              <a:latin typeface="Comfortaa"/>
              <a:ea typeface="Comfortaa"/>
              <a:cs typeface="Comfortaa"/>
              <a:sym typeface="Comfortaa"/>
            </a:endParaRPr>
          </a:p>
        </p:txBody>
      </p:sp>
      <p:sp>
        <p:nvSpPr>
          <p:cNvPr id="59" name="Google Shape;59;p13"/>
          <p:cNvSpPr txBox="1"/>
          <p:nvPr/>
        </p:nvSpPr>
        <p:spPr>
          <a:xfrm>
            <a:off x="1054250" y="1706650"/>
            <a:ext cx="68685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omfortaa"/>
                <a:ea typeface="Comfortaa"/>
                <a:cs typeface="Comfortaa"/>
                <a:sym typeface="Comfortaa"/>
              </a:rPr>
              <a:t>Team MMC</a:t>
            </a:r>
            <a:endParaRPr b="1" sz="2000">
              <a:solidFill>
                <a:schemeClr val="lt1"/>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p:nvPr/>
        </p:nvSpPr>
        <p:spPr>
          <a:xfrm>
            <a:off x="-50750" y="-87625"/>
            <a:ext cx="9309000" cy="52959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2"/>
          <p:cNvSpPr/>
          <p:nvPr/>
        </p:nvSpPr>
        <p:spPr>
          <a:xfrm>
            <a:off x="-33575" y="-76200"/>
            <a:ext cx="9309000" cy="5295900"/>
          </a:xfrm>
          <a:prstGeom prst="rect">
            <a:avLst/>
          </a:prstGeom>
          <a:solidFill>
            <a:schemeClr val="dk1"/>
          </a:solidFill>
          <a:ln cap="flat" cmpd="sng" w="9525">
            <a:solidFill>
              <a:schemeClr val="dk2"/>
            </a:solidFill>
            <a:prstDash val="solid"/>
            <a:round/>
            <a:headEnd len="sm" w="sm" type="none"/>
            <a:tailEnd len="sm" w="sm" type="none"/>
          </a:ln>
          <a:effectLst>
            <a:outerShdw blurRad="57150" rotWithShape="0" algn="bl" dir="5400000" dist="19050">
              <a:srgbClr val="000000">
                <a:alpha val="3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0" name="Google Shape;130;p22"/>
          <p:cNvPicPr preferRelativeResize="0"/>
          <p:nvPr/>
        </p:nvPicPr>
        <p:blipFill>
          <a:blip r:embed="rId3">
            <a:alphaModFix amt="54000"/>
          </a:blip>
          <a:stretch>
            <a:fillRect/>
          </a:stretch>
        </p:blipFill>
        <p:spPr>
          <a:xfrm>
            <a:off x="319850" y="152400"/>
            <a:ext cx="8602138" cy="4838702"/>
          </a:xfrm>
          <a:prstGeom prst="rect">
            <a:avLst/>
          </a:prstGeom>
          <a:noFill/>
          <a:ln>
            <a:noFill/>
          </a:ln>
        </p:spPr>
      </p:pic>
      <p:sp>
        <p:nvSpPr>
          <p:cNvPr id="131" name="Google Shape;131;p22"/>
          <p:cNvSpPr txBox="1"/>
          <p:nvPr/>
        </p:nvSpPr>
        <p:spPr>
          <a:xfrm>
            <a:off x="447450" y="1815900"/>
            <a:ext cx="8249100" cy="217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lang="en" sz="2900">
                <a:solidFill>
                  <a:schemeClr val="lt1"/>
                </a:solidFill>
                <a:latin typeface="Comfortaa"/>
                <a:ea typeface="Comfortaa"/>
                <a:cs typeface="Comfortaa"/>
                <a:sym typeface="Comfortaa"/>
              </a:rPr>
              <a:t>Lastly, a Driver - written in Python code - connected Snowflake (which stores this database) to Tableau for visualizations.</a:t>
            </a:r>
            <a:endParaRPr sz="2900">
              <a:solidFill>
                <a:schemeClr val="lt1"/>
              </a:solidFill>
              <a:latin typeface="Comfortaa"/>
              <a:ea typeface="Comfortaa"/>
              <a:cs typeface="Comfortaa"/>
              <a:sym typeface="Comfortaa"/>
            </a:endParaRPr>
          </a:p>
          <a:p>
            <a:pPr indent="0" lvl="0" marL="0" rtl="0" algn="ctr">
              <a:spcBef>
                <a:spcPts val="0"/>
              </a:spcBef>
              <a:spcAft>
                <a:spcPts val="0"/>
              </a:spcAft>
              <a:buNone/>
            </a:pPr>
            <a:r>
              <a:t/>
            </a:r>
            <a:endParaRPr sz="21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100">
              <a:solidFill>
                <a:schemeClr val="lt1"/>
              </a:solidFill>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nvSpPr>
        <p:spPr>
          <a:xfrm>
            <a:off x="1692750" y="215350"/>
            <a:ext cx="5758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lt1"/>
                </a:solidFill>
                <a:latin typeface="Comfortaa"/>
                <a:ea typeface="Comfortaa"/>
                <a:cs typeface="Comfortaa"/>
                <a:sym typeface="Comfortaa"/>
              </a:rPr>
              <a:t>Average PAX Across USA </a:t>
            </a:r>
            <a:endParaRPr b="1" sz="3400">
              <a:solidFill>
                <a:schemeClr val="lt1"/>
              </a:solidFill>
              <a:latin typeface="Comfortaa"/>
              <a:ea typeface="Comfortaa"/>
              <a:cs typeface="Comfortaa"/>
              <a:sym typeface="Comfortaa"/>
            </a:endParaRPr>
          </a:p>
        </p:txBody>
      </p:sp>
      <p:pic>
        <p:nvPicPr>
          <p:cNvPr id="137" name="Google Shape;137;p23"/>
          <p:cNvPicPr preferRelativeResize="0"/>
          <p:nvPr/>
        </p:nvPicPr>
        <p:blipFill>
          <a:blip r:embed="rId3">
            <a:alphaModFix/>
          </a:blip>
          <a:stretch>
            <a:fillRect/>
          </a:stretch>
        </p:blipFill>
        <p:spPr>
          <a:xfrm>
            <a:off x="1126915" y="1103150"/>
            <a:ext cx="5567660" cy="3497925"/>
          </a:xfrm>
          <a:prstGeom prst="rect">
            <a:avLst/>
          </a:prstGeom>
          <a:noFill/>
          <a:ln>
            <a:noFill/>
          </a:ln>
        </p:spPr>
      </p:pic>
      <p:pic>
        <p:nvPicPr>
          <p:cNvPr id="138" name="Google Shape;138;p23"/>
          <p:cNvPicPr preferRelativeResize="0"/>
          <p:nvPr/>
        </p:nvPicPr>
        <p:blipFill>
          <a:blip r:embed="rId4">
            <a:alphaModFix/>
          </a:blip>
          <a:stretch>
            <a:fillRect/>
          </a:stretch>
        </p:blipFill>
        <p:spPr>
          <a:xfrm>
            <a:off x="249450" y="1103150"/>
            <a:ext cx="877465" cy="3497921"/>
          </a:xfrm>
          <a:prstGeom prst="rect">
            <a:avLst/>
          </a:prstGeom>
          <a:noFill/>
          <a:ln>
            <a:noFill/>
          </a:ln>
        </p:spPr>
      </p:pic>
      <p:sp>
        <p:nvSpPr>
          <p:cNvPr id="139" name="Google Shape;139;p23"/>
          <p:cNvSpPr txBox="1"/>
          <p:nvPr/>
        </p:nvSpPr>
        <p:spPr>
          <a:xfrm>
            <a:off x="6792850" y="1128400"/>
            <a:ext cx="2170500" cy="3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On Average…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b="1" lang="en">
                <a:solidFill>
                  <a:schemeClr val="lt1"/>
                </a:solidFill>
                <a:latin typeface="Montserrat"/>
                <a:ea typeface="Montserrat"/>
                <a:cs typeface="Montserrat"/>
                <a:sym typeface="Montserrat"/>
              </a:rPr>
              <a:t>State/Airport with the Maximum PAX: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Dallas, Texas</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Dallas Love Field Airport (611.9 PAX)</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b="1" lang="en">
                <a:solidFill>
                  <a:schemeClr val="lt1"/>
                </a:solidFill>
                <a:latin typeface="Montserrat"/>
                <a:ea typeface="Montserrat"/>
                <a:cs typeface="Montserrat"/>
                <a:sym typeface="Montserrat"/>
              </a:rPr>
              <a:t>State/Airport </a:t>
            </a:r>
            <a:r>
              <a:rPr b="1" lang="en">
                <a:solidFill>
                  <a:schemeClr val="lt1"/>
                </a:solidFill>
                <a:latin typeface="Montserrat"/>
                <a:ea typeface="Montserrat"/>
                <a:cs typeface="Montserrat"/>
                <a:sym typeface="Montserrat"/>
              </a:rPr>
              <a:t>with the Minimum PAX:</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Freeland, </a:t>
            </a:r>
            <a:r>
              <a:rPr lang="en">
                <a:solidFill>
                  <a:schemeClr val="lt1"/>
                </a:solidFill>
                <a:latin typeface="Montserrat"/>
                <a:ea typeface="Montserrat"/>
                <a:cs typeface="Montserrat"/>
                <a:sym typeface="Montserrat"/>
              </a:rPr>
              <a:t>Minnesota</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MBS International Airport (19.0 PAX)</a:t>
            </a:r>
            <a:endParaRPr>
              <a:solidFill>
                <a:schemeClr val="lt1"/>
              </a:solidFill>
              <a:latin typeface="Montserrat"/>
              <a:ea typeface="Montserrat"/>
              <a:cs typeface="Montserrat"/>
              <a:sym typeface="Montserrat"/>
            </a:endParaRPr>
          </a:p>
        </p:txBody>
      </p:sp>
      <p:pic>
        <p:nvPicPr>
          <p:cNvPr id="140" name="Google Shape;140;p23"/>
          <p:cNvPicPr preferRelativeResize="0"/>
          <p:nvPr/>
        </p:nvPicPr>
        <p:blipFill>
          <a:blip r:embed="rId5">
            <a:alphaModFix/>
          </a:blip>
          <a:stretch>
            <a:fillRect/>
          </a:stretch>
        </p:blipFill>
        <p:spPr>
          <a:xfrm>
            <a:off x="4188025" y="1631700"/>
            <a:ext cx="877475" cy="279332"/>
          </a:xfrm>
          <a:prstGeom prst="rect">
            <a:avLst/>
          </a:prstGeom>
          <a:noFill/>
          <a:ln>
            <a:noFill/>
          </a:ln>
        </p:spPr>
      </p:pic>
      <p:pic>
        <p:nvPicPr>
          <p:cNvPr id="141" name="Google Shape;141;p23"/>
          <p:cNvPicPr preferRelativeResize="0"/>
          <p:nvPr/>
        </p:nvPicPr>
        <p:blipFill>
          <a:blip r:embed="rId6">
            <a:alphaModFix/>
          </a:blip>
          <a:stretch>
            <a:fillRect/>
          </a:stretch>
        </p:blipFill>
        <p:spPr>
          <a:xfrm>
            <a:off x="3809850" y="3180450"/>
            <a:ext cx="811275" cy="3373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4"/>
          <p:cNvSpPr txBox="1"/>
          <p:nvPr/>
        </p:nvSpPr>
        <p:spPr>
          <a:xfrm>
            <a:off x="469950" y="182575"/>
            <a:ext cx="83697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lt1"/>
                </a:solidFill>
                <a:latin typeface="Comfortaa"/>
                <a:ea typeface="Comfortaa"/>
                <a:cs typeface="Comfortaa"/>
                <a:sym typeface="Comfortaa"/>
              </a:rPr>
              <a:t>Hourly Average PAX Across the USA </a:t>
            </a:r>
            <a:endParaRPr b="1" sz="3400">
              <a:solidFill>
                <a:schemeClr val="lt1"/>
              </a:solidFill>
              <a:latin typeface="Comfortaa"/>
              <a:ea typeface="Comfortaa"/>
              <a:cs typeface="Comfortaa"/>
              <a:sym typeface="Comfortaa"/>
            </a:endParaRPr>
          </a:p>
        </p:txBody>
      </p:sp>
      <p:pic>
        <p:nvPicPr>
          <p:cNvPr id="147" name="Google Shape;147;p24"/>
          <p:cNvPicPr preferRelativeResize="0"/>
          <p:nvPr/>
        </p:nvPicPr>
        <p:blipFill rotWithShape="1">
          <a:blip r:embed="rId3">
            <a:alphaModFix/>
          </a:blip>
          <a:srcRect b="0" l="0" r="0" t="12203"/>
          <a:stretch/>
        </p:blipFill>
        <p:spPr>
          <a:xfrm>
            <a:off x="193325" y="1451775"/>
            <a:ext cx="6435726" cy="3390775"/>
          </a:xfrm>
          <a:prstGeom prst="rect">
            <a:avLst/>
          </a:prstGeom>
          <a:noFill/>
          <a:ln>
            <a:noFill/>
          </a:ln>
        </p:spPr>
      </p:pic>
      <p:pic>
        <p:nvPicPr>
          <p:cNvPr id="148" name="Google Shape;148;p24"/>
          <p:cNvPicPr preferRelativeResize="0"/>
          <p:nvPr/>
        </p:nvPicPr>
        <p:blipFill>
          <a:blip r:embed="rId4">
            <a:alphaModFix/>
          </a:blip>
          <a:stretch>
            <a:fillRect/>
          </a:stretch>
        </p:blipFill>
        <p:spPr>
          <a:xfrm>
            <a:off x="2891972" y="4638284"/>
            <a:ext cx="737487" cy="204265"/>
          </a:xfrm>
          <a:prstGeom prst="rect">
            <a:avLst/>
          </a:prstGeom>
          <a:noFill/>
          <a:ln>
            <a:noFill/>
          </a:ln>
        </p:spPr>
      </p:pic>
      <p:pic>
        <p:nvPicPr>
          <p:cNvPr id="149" name="Google Shape;149;p24"/>
          <p:cNvPicPr preferRelativeResize="0"/>
          <p:nvPr/>
        </p:nvPicPr>
        <p:blipFill>
          <a:blip r:embed="rId5">
            <a:alphaModFix/>
          </a:blip>
          <a:stretch>
            <a:fillRect/>
          </a:stretch>
        </p:blipFill>
        <p:spPr>
          <a:xfrm>
            <a:off x="193313" y="899050"/>
            <a:ext cx="2503999" cy="552725"/>
          </a:xfrm>
          <a:prstGeom prst="rect">
            <a:avLst/>
          </a:prstGeom>
          <a:noFill/>
          <a:ln>
            <a:noFill/>
          </a:ln>
        </p:spPr>
      </p:pic>
      <p:pic>
        <p:nvPicPr>
          <p:cNvPr id="150" name="Google Shape;150;p24"/>
          <p:cNvPicPr preferRelativeResize="0"/>
          <p:nvPr/>
        </p:nvPicPr>
        <p:blipFill>
          <a:blip r:embed="rId6">
            <a:alphaModFix/>
          </a:blip>
          <a:stretch>
            <a:fillRect/>
          </a:stretch>
        </p:blipFill>
        <p:spPr>
          <a:xfrm>
            <a:off x="1059300" y="3937650"/>
            <a:ext cx="1168275" cy="442275"/>
          </a:xfrm>
          <a:prstGeom prst="rect">
            <a:avLst/>
          </a:prstGeom>
          <a:noFill/>
          <a:ln>
            <a:noFill/>
          </a:ln>
        </p:spPr>
      </p:pic>
      <p:sp>
        <p:nvSpPr>
          <p:cNvPr id="151" name="Google Shape;151;p24"/>
          <p:cNvSpPr txBox="1"/>
          <p:nvPr/>
        </p:nvSpPr>
        <p:spPr>
          <a:xfrm>
            <a:off x="6883050" y="1401900"/>
            <a:ext cx="1956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Montserrat"/>
                <a:ea typeface="Montserrat"/>
                <a:cs typeface="Montserrat"/>
                <a:sym typeface="Montserrat"/>
              </a:rPr>
              <a:t>On Average…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b="1" lang="en">
                <a:solidFill>
                  <a:schemeClr val="lt1"/>
                </a:solidFill>
                <a:latin typeface="Montserrat"/>
                <a:ea typeface="Montserrat"/>
                <a:cs typeface="Montserrat"/>
                <a:sym typeface="Montserrat"/>
              </a:rPr>
              <a:t>The Hour with the Maximum PAX: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5:00AM</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chemeClr val="lt1"/>
              </a:solidFill>
              <a:latin typeface="Montserrat"/>
              <a:ea typeface="Montserrat"/>
              <a:cs typeface="Montserrat"/>
              <a:sym typeface="Montserrat"/>
            </a:endParaRPr>
          </a:p>
          <a:p>
            <a:pPr indent="0" lvl="0" marL="0" rtl="0" algn="l">
              <a:spcBef>
                <a:spcPts val="0"/>
              </a:spcBef>
              <a:spcAft>
                <a:spcPts val="0"/>
              </a:spcAft>
              <a:buNone/>
            </a:pPr>
            <a:r>
              <a:rPr b="1" lang="en">
                <a:solidFill>
                  <a:schemeClr val="lt1"/>
                </a:solidFill>
                <a:latin typeface="Montserrat"/>
                <a:ea typeface="Montserrat"/>
                <a:cs typeface="Montserrat"/>
                <a:sym typeface="Montserrat"/>
              </a:rPr>
              <a:t>The Hour with the Minimum PAX: </a:t>
            </a:r>
            <a:endParaRPr b="1">
              <a:solidFill>
                <a:schemeClr val="lt1"/>
              </a:solidFill>
              <a:latin typeface="Montserrat"/>
              <a:ea typeface="Montserrat"/>
              <a:cs typeface="Montserrat"/>
              <a:sym typeface="Montserrat"/>
            </a:endParaRPr>
          </a:p>
          <a:p>
            <a:pPr indent="0" lvl="0" marL="0" rtl="0" algn="l">
              <a:spcBef>
                <a:spcPts val="0"/>
              </a:spcBef>
              <a:spcAft>
                <a:spcPts val="0"/>
              </a:spcAft>
              <a:buNone/>
            </a:pPr>
            <a:r>
              <a:rPr lang="en">
                <a:solidFill>
                  <a:schemeClr val="lt1"/>
                </a:solidFill>
                <a:latin typeface="Montserrat"/>
                <a:ea typeface="Montserrat"/>
                <a:cs typeface="Montserrat"/>
                <a:sym typeface="Montserrat"/>
              </a:rPr>
              <a:t>1:00AM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nvSpPr>
        <p:spPr>
          <a:xfrm>
            <a:off x="133750" y="198950"/>
            <a:ext cx="87933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700">
                <a:solidFill>
                  <a:schemeClr val="lt1"/>
                </a:solidFill>
                <a:latin typeface="Comfortaa"/>
                <a:ea typeface="Comfortaa"/>
                <a:cs typeface="Comfortaa"/>
                <a:sym typeface="Comfortaa"/>
              </a:rPr>
              <a:t>Average PAX vs. Average Apparent Temperature</a:t>
            </a:r>
            <a:endParaRPr b="1" sz="2700">
              <a:solidFill>
                <a:schemeClr val="lt1"/>
              </a:solidFill>
              <a:latin typeface="Comfortaa"/>
              <a:ea typeface="Comfortaa"/>
              <a:cs typeface="Comfortaa"/>
              <a:sym typeface="Comfortaa"/>
            </a:endParaRPr>
          </a:p>
        </p:txBody>
      </p:sp>
      <p:pic>
        <p:nvPicPr>
          <p:cNvPr id="157" name="Google Shape;157;p25"/>
          <p:cNvPicPr preferRelativeResize="0"/>
          <p:nvPr/>
        </p:nvPicPr>
        <p:blipFill>
          <a:blip r:embed="rId3">
            <a:alphaModFix/>
          </a:blip>
          <a:stretch>
            <a:fillRect/>
          </a:stretch>
        </p:blipFill>
        <p:spPr>
          <a:xfrm>
            <a:off x="2947963" y="864075"/>
            <a:ext cx="4493425" cy="3775876"/>
          </a:xfrm>
          <a:prstGeom prst="rect">
            <a:avLst/>
          </a:prstGeom>
          <a:noFill/>
          <a:ln>
            <a:noFill/>
          </a:ln>
        </p:spPr>
      </p:pic>
      <p:pic>
        <p:nvPicPr>
          <p:cNvPr id="158" name="Google Shape;158;p25"/>
          <p:cNvPicPr preferRelativeResize="0"/>
          <p:nvPr/>
        </p:nvPicPr>
        <p:blipFill>
          <a:blip r:embed="rId4">
            <a:alphaModFix/>
          </a:blip>
          <a:stretch>
            <a:fillRect/>
          </a:stretch>
        </p:blipFill>
        <p:spPr>
          <a:xfrm>
            <a:off x="1702627" y="864075"/>
            <a:ext cx="1245347" cy="3775874"/>
          </a:xfrm>
          <a:prstGeom prst="rect">
            <a:avLst/>
          </a:prstGeom>
          <a:noFill/>
          <a:ln>
            <a:noFill/>
          </a:ln>
        </p:spPr>
      </p:pic>
      <p:pic>
        <p:nvPicPr>
          <p:cNvPr id="159" name="Google Shape;159;p25"/>
          <p:cNvPicPr preferRelativeResize="0"/>
          <p:nvPr/>
        </p:nvPicPr>
        <p:blipFill>
          <a:blip r:embed="rId5">
            <a:alphaModFix/>
          </a:blip>
          <a:stretch>
            <a:fillRect/>
          </a:stretch>
        </p:blipFill>
        <p:spPr>
          <a:xfrm>
            <a:off x="6613625" y="2660850"/>
            <a:ext cx="2106950" cy="331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nvSpPr>
        <p:spPr>
          <a:xfrm>
            <a:off x="133750" y="198950"/>
            <a:ext cx="87933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700">
                <a:solidFill>
                  <a:schemeClr val="lt1"/>
                </a:solidFill>
                <a:latin typeface="Comfortaa"/>
                <a:ea typeface="Comfortaa"/>
                <a:cs typeface="Comfortaa"/>
                <a:sym typeface="Comfortaa"/>
              </a:rPr>
              <a:t>New York PAX vs. Humidity</a:t>
            </a:r>
            <a:endParaRPr b="1" sz="2700">
              <a:solidFill>
                <a:schemeClr val="lt1"/>
              </a:solidFill>
              <a:latin typeface="Comfortaa"/>
              <a:ea typeface="Comfortaa"/>
              <a:cs typeface="Comfortaa"/>
              <a:sym typeface="Comfortaa"/>
            </a:endParaRPr>
          </a:p>
          <a:p>
            <a:pPr indent="0" lvl="0" marL="0" rtl="0" algn="l">
              <a:spcBef>
                <a:spcPts val="0"/>
              </a:spcBef>
              <a:spcAft>
                <a:spcPts val="0"/>
              </a:spcAft>
              <a:buNone/>
            </a:pPr>
            <a:r>
              <a:t/>
            </a:r>
            <a:endParaRPr b="1" sz="2700">
              <a:solidFill>
                <a:schemeClr val="lt1"/>
              </a:solidFill>
              <a:latin typeface="Comfortaa"/>
              <a:ea typeface="Comfortaa"/>
              <a:cs typeface="Comfortaa"/>
              <a:sym typeface="Comfortaa"/>
            </a:endParaRPr>
          </a:p>
        </p:txBody>
      </p:sp>
      <p:sp>
        <p:nvSpPr>
          <p:cNvPr id="165" name="Google Shape;165;p26"/>
          <p:cNvSpPr txBox="1"/>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800">
              <a:solidFill>
                <a:srgbClr val="595959"/>
              </a:solidFill>
            </a:endParaRPr>
          </a:p>
        </p:txBody>
      </p:sp>
      <p:pic>
        <p:nvPicPr>
          <p:cNvPr id="166" name="Google Shape;166;p26"/>
          <p:cNvPicPr preferRelativeResize="0"/>
          <p:nvPr/>
        </p:nvPicPr>
        <p:blipFill>
          <a:blip r:embed="rId3">
            <a:alphaModFix/>
          </a:blip>
          <a:stretch>
            <a:fillRect/>
          </a:stretch>
        </p:blipFill>
        <p:spPr>
          <a:xfrm>
            <a:off x="1364100" y="1477250"/>
            <a:ext cx="7169076" cy="2444649"/>
          </a:xfrm>
          <a:prstGeom prst="rect">
            <a:avLst/>
          </a:prstGeom>
          <a:noFill/>
          <a:ln>
            <a:noFill/>
          </a:ln>
        </p:spPr>
      </p:pic>
      <p:pic>
        <p:nvPicPr>
          <p:cNvPr id="167" name="Google Shape;167;p26"/>
          <p:cNvPicPr preferRelativeResize="0"/>
          <p:nvPr/>
        </p:nvPicPr>
        <p:blipFill>
          <a:blip r:embed="rId4">
            <a:alphaModFix/>
          </a:blip>
          <a:stretch>
            <a:fillRect/>
          </a:stretch>
        </p:blipFill>
        <p:spPr>
          <a:xfrm>
            <a:off x="508350" y="1093949"/>
            <a:ext cx="762765" cy="3474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7"/>
          <p:cNvPicPr preferRelativeResize="0"/>
          <p:nvPr/>
        </p:nvPicPr>
        <p:blipFill>
          <a:blip r:embed="rId3">
            <a:alphaModFix/>
          </a:blip>
          <a:stretch>
            <a:fillRect/>
          </a:stretch>
        </p:blipFill>
        <p:spPr>
          <a:xfrm>
            <a:off x="-41375" y="-23281"/>
            <a:ext cx="9185376" cy="5166782"/>
          </a:xfrm>
          <a:prstGeom prst="rect">
            <a:avLst/>
          </a:prstGeom>
          <a:noFill/>
          <a:ln>
            <a:noFill/>
          </a:ln>
        </p:spPr>
      </p:pic>
      <p:sp>
        <p:nvSpPr>
          <p:cNvPr id="173" name="Google Shape;173;p27"/>
          <p:cNvSpPr txBox="1"/>
          <p:nvPr/>
        </p:nvSpPr>
        <p:spPr>
          <a:xfrm>
            <a:off x="133750" y="198950"/>
            <a:ext cx="5758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lt1"/>
                </a:solidFill>
                <a:latin typeface="Comfortaa"/>
                <a:ea typeface="Comfortaa"/>
                <a:cs typeface="Comfortaa"/>
                <a:sym typeface="Comfortaa"/>
              </a:rPr>
              <a:t>Future Work</a:t>
            </a:r>
            <a:endParaRPr b="1" sz="3400">
              <a:solidFill>
                <a:schemeClr val="lt1"/>
              </a:solidFill>
              <a:latin typeface="Comfortaa"/>
              <a:ea typeface="Comfortaa"/>
              <a:cs typeface="Comfortaa"/>
              <a:sym typeface="Comfortaa"/>
            </a:endParaRPr>
          </a:p>
        </p:txBody>
      </p:sp>
      <p:sp>
        <p:nvSpPr>
          <p:cNvPr id="174" name="Google Shape;174;p27"/>
          <p:cNvSpPr txBox="1"/>
          <p:nvPr/>
        </p:nvSpPr>
        <p:spPr>
          <a:xfrm>
            <a:off x="1095150" y="1241550"/>
            <a:ext cx="6912300" cy="32325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With more resources we’ll be able to add more data (e.g. granular data hourly, daily, monthly, yearly, &gt; 1 year </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Maybe instead of the United States we could create a larger warehouse for airports around the world </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Regarding weather data we can include things like natural disasters (e.g. hurricanes, wildfires, etc.) </a:t>
            </a:r>
            <a:endParaRPr b="1" sz="1800">
              <a:solidFill>
                <a:schemeClr val="lt1"/>
              </a:solidFill>
              <a:latin typeface="Montserrat"/>
              <a:ea typeface="Montserrat"/>
              <a:cs typeface="Montserrat"/>
              <a:sym typeface="Montserrat"/>
            </a:endParaRPr>
          </a:p>
          <a:p>
            <a:pPr indent="-342900" lvl="0" marL="457200" rtl="0" algn="l">
              <a:spcBef>
                <a:spcPts val="0"/>
              </a:spcBef>
              <a:spcAft>
                <a:spcPts val="0"/>
              </a:spcAft>
              <a:buClr>
                <a:schemeClr val="lt1"/>
              </a:buClr>
              <a:buSzPts val="1800"/>
              <a:buFont typeface="Montserrat"/>
              <a:buChar char="●"/>
            </a:pPr>
            <a:r>
              <a:rPr b="1" lang="en" sz="1800">
                <a:solidFill>
                  <a:schemeClr val="lt1"/>
                </a:solidFill>
                <a:latin typeface="Montserrat"/>
                <a:ea typeface="Montserrat"/>
                <a:cs typeface="Montserrat"/>
                <a:sym typeface="Montserrat"/>
              </a:rPr>
              <a:t>We could include financial data into our model to see if costs change given the factors we have worked with (e.g. costs of travel, tickets at a certain time) </a:t>
            </a:r>
            <a:endParaRPr b="1" sz="1800">
              <a:solidFill>
                <a:schemeClr val="l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80" name="Google Shape;180;p28"/>
          <p:cNvSpPr txBox="1"/>
          <p:nvPr/>
        </p:nvSpPr>
        <p:spPr>
          <a:xfrm>
            <a:off x="2969850" y="2215850"/>
            <a:ext cx="32043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lt1"/>
                </a:solidFill>
                <a:latin typeface="Comfortaa"/>
                <a:ea typeface="Comfortaa"/>
                <a:cs typeface="Comfortaa"/>
                <a:sym typeface="Comfortaa"/>
              </a:rPr>
              <a:t>THANK YOU!</a:t>
            </a:r>
            <a:endParaRPr b="1" sz="3400">
              <a:solidFill>
                <a:schemeClr val="lt1"/>
              </a:solidFill>
              <a:latin typeface="Comfortaa"/>
              <a:ea typeface="Comfortaa"/>
              <a:cs typeface="Comfortaa"/>
              <a:sym typeface="Comfortaa"/>
            </a:endParaRPr>
          </a:p>
        </p:txBody>
      </p:sp>
      <p:sp>
        <p:nvSpPr>
          <p:cNvPr id="181" name="Google Shape;181;p28"/>
          <p:cNvSpPr txBox="1"/>
          <p:nvPr/>
        </p:nvSpPr>
        <p:spPr>
          <a:xfrm>
            <a:off x="1137750" y="2847475"/>
            <a:ext cx="6868500" cy="7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Comfortaa"/>
                <a:ea typeface="Comfortaa"/>
                <a:cs typeface="Comfortaa"/>
                <a:sym typeface="Comfortaa"/>
              </a:rPr>
              <a:t>Questions? :)</a:t>
            </a:r>
            <a:endParaRPr b="1" sz="2000">
              <a:solidFill>
                <a:schemeClr val="lt1"/>
              </a:solidFill>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29"/>
          <p:cNvPicPr preferRelativeResize="0"/>
          <p:nvPr/>
        </p:nvPicPr>
        <p:blipFill>
          <a:blip r:embed="rId3">
            <a:alphaModFix/>
          </a:blip>
          <a:stretch>
            <a:fillRect/>
          </a:stretch>
        </p:blipFill>
        <p:spPr>
          <a:xfrm>
            <a:off x="13" y="0"/>
            <a:ext cx="9143986" cy="5143500"/>
          </a:xfrm>
          <a:prstGeom prst="rect">
            <a:avLst/>
          </a:prstGeom>
          <a:noFill/>
          <a:ln>
            <a:noFill/>
          </a:ln>
        </p:spPr>
      </p:pic>
      <p:pic>
        <p:nvPicPr>
          <p:cNvPr id="188" name="Google Shape;188;p29"/>
          <p:cNvPicPr preferRelativeResize="0"/>
          <p:nvPr/>
        </p:nvPicPr>
        <p:blipFill>
          <a:blip r:embed="rId4">
            <a:alphaModFix/>
          </a:blip>
          <a:stretch>
            <a:fillRect/>
          </a:stretch>
        </p:blipFill>
        <p:spPr>
          <a:xfrm flipH="1">
            <a:off x="3653525" y="792950"/>
            <a:ext cx="4743475" cy="3557599"/>
          </a:xfrm>
          <a:prstGeom prst="rect">
            <a:avLst/>
          </a:prstGeom>
          <a:noFill/>
          <a:ln>
            <a:noFill/>
          </a:ln>
        </p:spPr>
      </p:pic>
      <p:sp>
        <p:nvSpPr>
          <p:cNvPr id="189" name="Google Shape;189;p29"/>
          <p:cNvSpPr txBox="1"/>
          <p:nvPr/>
        </p:nvSpPr>
        <p:spPr>
          <a:xfrm>
            <a:off x="434150" y="130550"/>
            <a:ext cx="2790600" cy="251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600">
                <a:solidFill>
                  <a:schemeClr val="lt1"/>
                </a:solidFill>
                <a:latin typeface="Comfortaa"/>
                <a:ea typeface="Comfortaa"/>
                <a:cs typeface="Comfortaa"/>
                <a:sym typeface="Comfortaa"/>
              </a:rPr>
              <a:t>As part of</a:t>
            </a:r>
            <a:endParaRPr sz="2600">
              <a:solidFill>
                <a:schemeClr val="lt1"/>
              </a:solidFill>
              <a:latin typeface="Comfortaa"/>
              <a:ea typeface="Comfortaa"/>
              <a:cs typeface="Comfortaa"/>
              <a:sym typeface="Comfortaa"/>
            </a:endParaRPr>
          </a:p>
          <a:p>
            <a:pPr indent="0" lvl="0" marL="0" rtl="0" algn="ctr">
              <a:spcBef>
                <a:spcPts val="0"/>
              </a:spcBef>
              <a:spcAft>
                <a:spcPts val="0"/>
              </a:spcAft>
              <a:buNone/>
            </a:pPr>
            <a:r>
              <a:t/>
            </a:r>
            <a:endParaRPr sz="2600">
              <a:solidFill>
                <a:schemeClr val="lt1"/>
              </a:solidFill>
              <a:latin typeface="Comfortaa"/>
              <a:ea typeface="Comfortaa"/>
              <a:cs typeface="Comfortaa"/>
              <a:sym typeface="Comfortaa"/>
            </a:endParaRPr>
          </a:p>
          <a:p>
            <a:pPr indent="0" lvl="0" marL="0" rtl="0" algn="ctr">
              <a:spcBef>
                <a:spcPts val="0"/>
              </a:spcBef>
              <a:spcAft>
                <a:spcPts val="0"/>
              </a:spcAft>
              <a:buNone/>
            </a:pPr>
            <a:r>
              <a:rPr lang="en" sz="2600">
                <a:solidFill>
                  <a:schemeClr val="lt1"/>
                </a:solidFill>
                <a:latin typeface="Comfortaa"/>
                <a:ea typeface="Comfortaa"/>
                <a:cs typeface="Comfortaa"/>
                <a:sym typeface="Comfortaa"/>
              </a:rPr>
              <a:t>Professor</a:t>
            </a:r>
            <a:endParaRPr sz="2600">
              <a:solidFill>
                <a:schemeClr val="lt1"/>
              </a:solidFill>
              <a:latin typeface="Comfortaa"/>
              <a:ea typeface="Comfortaa"/>
              <a:cs typeface="Comfortaa"/>
              <a:sym typeface="Comfortaa"/>
            </a:endParaRPr>
          </a:p>
          <a:p>
            <a:pPr indent="0" lvl="0" marL="0" rtl="0" algn="ctr">
              <a:spcBef>
                <a:spcPts val="0"/>
              </a:spcBef>
              <a:spcAft>
                <a:spcPts val="0"/>
              </a:spcAft>
              <a:buNone/>
            </a:pPr>
            <a:r>
              <a:rPr lang="en" sz="2600">
                <a:solidFill>
                  <a:schemeClr val="lt1"/>
                </a:solidFill>
                <a:latin typeface="Comfortaa"/>
                <a:ea typeface="Comfortaa"/>
                <a:cs typeface="Comfortaa"/>
                <a:sym typeface="Comfortaa"/>
              </a:rPr>
              <a:t> Jefferson Bien-Aime’s </a:t>
            </a:r>
            <a:endParaRPr sz="2600">
              <a:solidFill>
                <a:schemeClr val="lt1"/>
              </a:solidFill>
              <a:latin typeface="Comfortaa"/>
              <a:ea typeface="Comfortaa"/>
              <a:cs typeface="Comfortaa"/>
              <a:sym typeface="Comfortaa"/>
            </a:endParaRPr>
          </a:p>
          <a:p>
            <a:pPr indent="0" lvl="0" marL="0" rtl="0" algn="ctr">
              <a:spcBef>
                <a:spcPts val="0"/>
              </a:spcBef>
              <a:spcAft>
                <a:spcPts val="0"/>
              </a:spcAft>
              <a:buNone/>
            </a:pPr>
            <a:r>
              <a:t/>
            </a:r>
            <a:endParaRPr sz="2600">
              <a:solidFill>
                <a:schemeClr val="lt1"/>
              </a:solidFill>
              <a:latin typeface="Comfortaa"/>
              <a:ea typeface="Comfortaa"/>
              <a:cs typeface="Comfortaa"/>
              <a:sym typeface="Comfortaa"/>
            </a:endParaRPr>
          </a:p>
          <a:p>
            <a:pPr indent="0" lvl="0" marL="0" rtl="0" algn="ctr">
              <a:spcBef>
                <a:spcPts val="0"/>
              </a:spcBef>
              <a:spcAft>
                <a:spcPts val="0"/>
              </a:spcAft>
              <a:buNone/>
            </a:pPr>
            <a:r>
              <a:rPr lang="en" sz="2600">
                <a:solidFill>
                  <a:schemeClr val="lt1"/>
                </a:solidFill>
                <a:latin typeface="Comfortaa"/>
                <a:ea typeface="Comfortaa"/>
                <a:cs typeface="Comfortaa"/>
                <a:sym typeface="Comfortaa"/>
              </a:rPr>
              <a:t>Summer 2023</a:t>
            </a:r>
            <a:endParaRPr sz="2600">
              <a:solidFill>
                <a:schemeClr val="lt1"/>
              </a:solidFill>
              <a:latin typeface="Comfortaa"/>
              <a:ea typeface="Comfortaa"/>
              <a:cs typeface="Comfortaa"/>
              <a:sym typeface="Comfortaa"/>
            </a:endParaRPr>
          </a:p>
          <a:p>
            <a:pPr indent="0" lvl="0" marL="0" rtl="0" algn="ctr">
              <a:spcBef>
                <a:spcPts val="0"/>
              </a:spcBef>
              <a:spcAft>
                <a:spcPts val="0"/>
              </a:spcAft>
              <a:buNone/>
            </a:pPr>
            <a:r>
              <a:rPr lang="en" sz="2600">
                <a:solidFill>
                  <a:schemeClr val="lt1"/>
                </a:solidFill>
                <a:latin typeface="Comfortaa"/>
                <a:ea typeface="Comfortaa"/>
                <a:cs typeface="Comfortaa"/>
                <a:sym typeface="Comfortaa"/>
              </a:rPr>
              <a:t>Data Warehousing 4400 Course at Baruch College.</a:t>
            </a:r>
            <a:endParaRPr sz="2600">
              <a:solidFill>
                <a:schemeClr val="lt1"/>
              </a:solidFill>
              <a:latin typeface="Comfortaa"/>
              <a:ea typeface="Comfortaa"/>
              <a:cs typeface="Comfortaa"/>
              <a:sym typeface="Comforta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0" y="0"/>
            <a:ext cx="9269251" cy="5213951"/>
          </a:xfrm>
          <a:prstGeom prst="rect">
            <a:avLst/>
          </a:prstGeom>
          <a:noFill/>
          <a:ln>
            <a:noFill/>
          </a:ln>
        </p:spPr>
      </p:pic>
      <p:sp>
        <p:nvSpPr>
          <p:cNvPr id="65" name="Google Shape;65;p14"/>
          <p:cNvSpPr txBox="1"/>
          <p:nvPr/>
        </p:nvSpPr>
        <p:spPr>
          <a:xfrm>
            <a:off x="133750" y="198950"/>
            <a:ext cx="37767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lt1"/>
                </a:solidFill>
                <a:latin typeface="Comfortaa"/>
                <a:ea typeface="Comfortaa"/>
                <a:cs typeface="Comfortaa"/>
                <a:sym typeface="Comfortaa"/>
              </a:rPr>
              <a:t>Data Collection</a:t>
            </a:r>
            <a:endParaRPr b="1" sz="3400">
              <a:solidFill>
                <a:schemeClr val="lt1"/>
              </a:solidFill>
              <a:latin typeface="Comfortaa"/>
              <a:ea typeface="Comfortaa"/>
              <a:cs typeface="Comfortaa"/>
              <a:sym typeface="Comfortaa"/>
            </a:endParaRPr>
          </a:p>
        </p:txBody>
      </p:sp>
      <p:sp>
        <p:nvSpPr>
          <p:cNvPr id="66" name="Google Shape;66;p14"/>
          <p:cNvSpPr txBox="1"/>
          <p:nvPr/>
        </p:nvSpPr>
        <p:spPr>
          <a:xfrm>
            <a:off x="215950" y="877450"/>
            <a:ext cx="6070500" cy="4336500"/>
          </a:xfrm>
          <a:prstGeom prst="rect">
            <a:avLst/>
          </a:prstGeom>
          <a:noFill/>
          <a:ln>
            <a:noFill/>
          </a:ln>
        </p:spPr>
        <p:txBody>
          <a:bodyPr anchorCtr="0" anchor="t" bIns="91425" lIns="91425" spcFirstLastPara="1" rIns="91425" wrap="square" tIns="91425">
            <a:noAutofit/>
          </a:bodyPr>
          <a:lstStyle/>
          <a:p>
            <a:pPr indent="0" lvl="0" marL="0" rtl="0" algn="l">
              <a:lnSpc>
                <a:spcPct val="7363"/>
              </a:lnSpc>
              <a:spcBef>
                <a:spcPts val="1200"/>
              </a:spcBef>
              <a:spcAft>
                <a:spcPts val="0"/>
              </a:spcAft>
              <a:buClr>
                <a:schemeClr val="dk1"/>
              </a:buClr>
              <a:buSzPts val="1100"/>
              <a:buFont typeface="Arial"/>
              <a:buNone/>
            </a:pPr>
            <a:r>
              <a:rPr lang="en" sz="1800">
                <a:solidFill>
                  <a:schemeClr val="lt1"/>
                </a:solidFill>
                <a:latin typeface="Montserrat Medium"/>
                <a:ea typeface="Montserrat Medium"/>
                <a:cs typeface="Montserrat Medium"/>
                <a:sym typeface="Montserrat Medium"/>
              </a:rPr>
              <a:t>Transforming TSA's FOIA Reading Room public checkpoint data  and saving June 2023 U.S. daily weather metrics into a database. We utilized a free weather API called Open Meteo to pull hourly weather data </a:t>
            </a:r>
            <a:endParaRPr sz="1800">
              <a:solidFill>
                <a:schemeClr val="lt1"/>
              </a:solidFill>
              <a:latin typeface="Montserrat Medium"/>
              <a:ea typeface="Montserrat Medium"/>
              <a:cs typeface="Montserrat Medium"/>
              <a:sym typeface="Montserrat Medium"/>
            </a:endParaRPr>
          </a:p>
          <a:p>
            <a:pPr indent="0" lvl="0" marL="0" rtl="0" algn="l">
              <a:lnSpc>
                <a:spcPct val="7363"/>
              </a:lnSpc>
              <a:spcBef>
                <a:spcPts val="1200"/>
              </a:spcBef>
              <a:spcAft>
                <a:spcPts val="0"/>
              </a:spcAft>
              <a:buClr>
                <a:schemeClr val="dk1"/>
              </a:buClr>
              <a:buSzPts val="1100"/>
              <a:buFont typeface="Arial"/>
              <a:buNone/>
            </a:pPr>
            <a:r>
              <a:rPr lang="en" sz="1800">
                <a:solidFill>
                  <a:schemeClr val="lt1"/>
                </a:solidFill>
                <a:latin typeface="Montserrat Medium"/>
                <a:ea typeface="Montserrat Medium"/>
                <a:cs typeface="Montserrat Medium"/>
                <a:sym typeface="Montserrat Medium"/>
              </a:rPr>
              <a:t>A database was created and later stored in a data warehouse (Snowflake) that connected to Tableau for analysis and visualizations. </a:t>
            </a:r>
            <a:endParaRPr sz="1800">
              <a:solidFill>
                <a:schemeClr val="lt1"/>
              </a:solidFill>
              <a:latin typeface="Montserrat Medium"/>
              <a:ea typeface="Montserrat Medium"/>
              <a:cs typeface="Montserrat Medium"/>
              <a:sym typeface="Montserrat Medium"/>
            </a:endParaRPr>
          </a:p>
          <a:p>
            <a:pPr indent="0" lvl="0" marL="0" rtl="0" algn="l">
              <a:lnSpc>
                <a:spcPct val="7363"/>
              </a:lnSpc>
              <a:spcBef>
                <a:spcPts val="1200"/>
              </a:spcBef>
              <a:spcAft>
                <a:spcPts val="0"/>
              </a:spcAft>
              <a:buClr>
                <a:schemeClr val="dk1"/>
              </a:buClr>
              <a:buSzPts val="1100"/>
              <a:buFont typeface="Arial"/>
              <a:buNone/>
            </a:pPr>
            <a:r>
              <a:rPr lang="en" sz="1800">
                <a:solidFill>
                  <a:schemeClr val="lt1"/>
                </a:solidFill>
                <a:latin typeface="Montserrat Medium"/>
                <a:ea typeface="Montserrat Medium"/>
                <a:cs typeface="Montserrat Medium"/>
                <a:sym typeface="Montserrat Medium"/>
              </a:rPr>
              <a:t>This is a resourceful way to analyze how weather may cause flight cancellations, thus affecting profits airlines additionally make in cargo shipping onboard pedestrian fights.  </a:t>
            </a:r>
            <a:endParaRPr sz="1800">
              <a:solidFill>
                <a:schemeClr val="lt1"/>
              </a:solidFill>
              <a:latin typeface="Montserrat Medium"/>
              <a:ea typeface="Montserrat Medium"/>
              <a:cs typeface="Montserrat Medium"/>
              <a:sym typeface="Montserrat Medium"/>
            </a:endParaRPr>
          </a:p>
          <a:p>
            <a:pPr indent="0" lvl="0" marL="0" rtl="0" algn="l">
              <a:spcBef>
                <a:spcPts val="800"/>
              </a:spcBef>
              <a:spcAft>
                <a:spcPts val="0"/>
              </a:spcAft>
              <a:buNone/>
            </a:pPr>
            <a:r>
              <a:t/>
            </a:r>
            <a:endParaRPr sz="110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5"/>
          <p:cNvPicPr preferRelativeResize="0"/>
          <p:nvPr/>
        </p:nvPicPr>
        <p:blipFill>
          <a:blip r:embed="rId3">
            <a:alphaModFix/>
          </a:blip>
          <a:stretch>
            <a:fillRect/>
          </a:stretch>
        </p:blipFill>
        <p:spPr>
          <a:xfrm>
            <a:off x="0" y="0"/>
            <a:ext cx="9269251" cy="5213951"/>
          </a:xfrm>
          <a:prstGeom prst="rect">
            <a:avLst/>
          </a:prstGeom>
          <a:noFill/>
          <a:ln>
            <a:noFill/>
          </a:ln>
        </p:spPr>
      </p:pic>
      <p:sp>
        <p:nvSpPr>
          <p:cNvPr id="72" name="Google Shape;72;p15"/>
          <p:cNvSpPr txBox="1"/>
          <p:nvPr/>
        </p:nvSpPr>
        <p:spPr>
          <a:xfrm>
            <a:off x="190550" y="148150"/>
            <a:ext cx="8083200" cy="797700"/>
          </a:xfrm>
          <a:prstGeom prst="rect">
            <a:avLst/>
          </a:prstGeom>
          <a:noFill/>
          <a:ln>
            <a:noFill/>
          </a:ln>
        </p:spPr>
        <p:txBody>
          <a:bodyPr anchorCtr="0" anchor="t" bIns="91425" lIns="91425" spcFirstLastPara="1" rIns="91425" wrap="square" tIns="91425">
            <a:noAutofit/>
          </a:bodyPr>
          <a:lstStyle/>
          <a:p>
            <a:pPr indent="0" lvl="0" marL="0" rtl="0" algn="l">
              <a:lnSpc>
                <a:spcPct val="7363"/>
              </a:lnSpc>
              <a:spcBef>
                <a:spcPts val="1200"/>
              </a:spcBef>
              <a:spcAft>
                <a:spcPts val="800"/>
              </a:spcAft>
              <a:buClr>
                <a:schemeClr val="dk1"/>
              </a:buClr>
              <a:buSzPts val="1100"/>
              <a:buFont typeface="Arial"/>
              <a:buNone/>
            </a:pPr>
            <a:r>
              <a:rPr b="1" lang="en" sz="1700">
                <a:solidFill>
                  <a:schemeClr val="lt1"/>
                </a:solidFill>
                <a:latin typeface="Comfortaa"/>
                <a:ea typeface="Comfortaa"/>
                <a:cs typeface="Comfortaa"/>
                <a:sym typeface="Comfortaa"/>
              </a:rPr>
              <a:t>In 1928, one person crossed the Atlantic; in 2018 there were 4.3 billion passenger journeys recorded.</a:t>
            </a:r>
            <a:r>
              <a:rPr b="1" lang="en" sz="1700">
                <a:solidFill>
                  <a:srgbClr val="1F2328"/>
                </a:solidFill>
                <a:highlight>
                  <a:schemeClr val="lt1"/>
                </a:highlight>
                <a:latin typeface="Comfortaa"/>
                <a:ea typeface="Comfortaa"/>
                <a:cs typeface="Comfortaa"/>
                <a:sym typeface="Comfortaa"/>
              </a:rPr>
              <a:t> </a:t>
            </a:r>
            <a:endParaRPr b="1" sz="300">
              <a:solidFill>
                <a:schemeClr val="lt1"/>
              </a:solidFill>
              <a:latin typeface="Comfortaa"/>
              <a:ea typeface="Comfortaa"/>
              <a:cs typeface="Comfortaa"/>
              <a:sym typeface="Comfortaa"/>
            </a:endParaRPr>
          </a:p>
        </p:txBody>
      </p:sp>
      <p:sp>
        <p:nvSpPr>
          <p:cNvPr id="73" name="Google Shape;73;p15"/>
          <p:cNvSpPr txBox="1"/>
          <p:nvPr/>
        </p:nvSpPr>
        <p:spPr>
          <a:xfrm>
            <a:off x="190550" y="877450"/>
            <a:ext cx="3111600" cy="43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chemeClr val="lt1"/>
                </a:solidFill>
                <a:latin typeface="Comfortaa"/>
                <a:ea typeface="Comfortaa"/>
                <a:cs typeface="Comfortaa"/>
                <a:sym typeface="Comfortaa"/>
              </a:rPr>
              <a:t>Between January and July of 2023, throughput (the amount of people checking in at airport terminals throughout the U.S.) grew from an average of 1.5M travelers in January to 2.7M in June.</a:t>
            </a:r>
            <a:endParaRPr sz="15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5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sz="1500">
                <a:solidFill>
                  <a:schemeClr val="lt1"/>
                </a:solidFill>
                <a:latin typeface="Comfortaa"/>
                <a:ea typeface="Comfortaa"/>
                <a:cs typeface="Comfortaa"/>
                <a:sym typeface="Comfortaa"/>
              </a:rPr>
              <a:t>Our analysis was for the month of June.</a:t>
            </a:r>
            <a:endParaRPr sz="15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sz="15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rPr lang="en" sz="1500">
                <a:solidFill>
                  <a:schemeClr val="lt1"/>
                </a:solidFill>
                <a:latin typeface="Comfortaa"/>
                <a:ea typeface="Comfortaa"/>
                <a:cs typeface="Comfortaa"/>
                <a:sym typeface="Comfortaa"/>
              </a:rPr>
              <a:t>The busiest day of the year for air travel happens to be in June. For 2023, that was on June 30th.</a:t>
            </a:r>
            <a:endParaRPr sz="1500">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solidFill>
                <a:schemeClr val="lt1"/>
              </a:solidFill>
              <a:latin typeface="Comfortaa"/>
              <a:ea typeface="Comfortaa"/>
              <a:cs typeface="Comfortaa"/>
              <a:sym typeface="Comfortaa"/>
            </a:endParaRPr>
          </a:p>
          <a:p>
            <a:pPr indent="0" lvl="0" marL="0" rtl="0" algn="l">
              <a:spcBef>
                <a:spcPts val="0"/>
              </a:spcBef>
              <a:spcAft>
                <a:spcPts val="0"/>
              </a:spcAft>
              <a:buClr>
                <a:schemeClr val="dk1"/>
              </a:buClr>
              <a:buSzPts val="1100"/>
              <a:buFont typeface="Arial"/>
              <a:buNone/>
            </a:pPr>
            <a:r>
              <a:t/>
            </a:r>
            <a:endParaRPr>
              <a:solidFill>
                <a:schemeClr val="lt1"/>
              </a:solidFill>
              <a:latin typeface="Comfortaa"/>
              <a:ea typeface="Comfortaa"/>
              <a:cs typeface="Comfortaa"/>
              <a:sym typeface="Comfortaa"/>
            </a:endParaRPr>
          </a:p>
          <a:p>
            <a:pPr indent="0" lvl="0" marL="0" rtl="0" algn="l">
              <a:spcBef>
                <a:spcPts val="0"/>
              </a:spcBef>
              <a:spcAft>
                <a:spcPts val="0"/>
              </a:spcAft>
              <a:buNone/>
            </a:pPr>
            <a:r>
              <a:t/>
            </a:r>
            <a:endParaRPr sz="1800">
              <a:solidFill>
                <a:schemeClr val="lt1"/>
              </a:solidFill>
              <a:latin typeface="Montserrat"/>
              <a:ea typeface="Montserrat"/>
              <a:cs typeface="Montserrat"/>
              <a:sym typeface="Montserrat"/>
            </a:endParaRPr>
          </a:p>
        </p:txBody>
      </p:sp>
      <p:pic>
        <p:nvPicPr>
          <p:cNvPr id="74" name="Google Shape;74;p15"/>
          <p:cNvPicPr preferRelativeResize="0"/>
          <p:nvPr/>
        </p:nvPicPr>
        <p:blipFill>
          <a:blip r:embed="rId4">
            <a:alphaModFix/>
          </a:blip>
          <a:stretch>
            <a:fillRect/>
          </a:stretch>
        </p:blipFill>
        <p:spPr>
          <a:xfrm>
            <a:off x="3484299" y="779549"/>
            <a:ext cx="5430324" cy="3984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0" y="0"/>
            <a:ext cx="9143986" cy="5143500"/>
          </a:xfrm>
          <a:prstGeom prst="rect">
            <a:avLst/>
          </a:prstGeom>
          <a:noFill/>
          <a:ln>
            <a:noFill/>
          </a:ln>
        </p:spPr>
      </p:pic>
      <p:sp>
        <p:nvSpPr>
          <p:cNvPr id="80" name="Google Shape;80;p16"/>
          <p:cNvSpPr txBox="1"/>
          <p:nvPr/>
        </p:nvSpPr>
        <p:spPr>
          <a:xfrm>
            <a:off x="1458143" y="97475"/>
            <a:ext cx="5947200" cy="122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300">
                <a:solidFill>
                  <a:schemeClr val="lt1"/>
                </a:solidFill>
                <a:latin typeface="Comfortaa"/>
                <a:ea typeface="Comfortaa"/>
                <a:cs typeface="Comfortaa"/>
                <a:sym typeface="Comfortaa"/>
              </a:rPr>
              <a:t>Started this Project through </a:t>
            </a:r>
            <a:r>
              <a:rPr b="1" lang="en" sz="3300">
                <a:solidFill>
                  <a:schemeClr val="lt1"/>
                </a:solidFill>
                <a:latin typeface="Comfortaa"/>
                <a:ea typeface="Comfortaa"/>
                <a:cs typeface="Comfortaa"/>
                <a:sym typeface="Comfortaa"/>
              </a:rPr>
              <a:t>GitHub</a:t>
            </a:r>
            <a:endParaRPr b="1" sz="3300">
              <a:solidFill>
                <a:schemeClr val="lt1"/>
              </a:solidFill>
              <a:latin typeface="Comfortaa"/>
              <a:ea typeface="Comfortaa"/>
              <a:cs typeface="Comfortaa"/>
              <a:sym typeface="Comfortaa"/>
            </a:endParaRPr>
          </a:p>
        </p:txBody>
      </p:sp>
      <p:pic>
        <p:nvPicPr>
          <p:cNvPr id="81" name="Google Shape;81;p16"/>
          <p:cNvPicPr preferRelativeResize="0"/>
          <p:nvPr/>
        </p:nvPicPr>
        <p:blipFill>
          <a:blip r:embed="rId4">
            <a:alphaModFix/>
          </a:blip>
          <a:stretch>
            <a:fillRect/>
          </a:stretch>
        </p:blipFill>
        <p:spPr>
          <a:xfrm>
            <a:off x="1073600" y="1322075"/>
            <a:ext cx="6716275" cy="35197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7"/>
          <p:cNvPicPr preferRelativeResize="0"/>
          <p:nvPr/>
        </p:nvPicPr>
        <p:blipFill>
          <a:blip r:embed="rId3">
            <a:alphaModFix/>
          </a:blip>
          <a:stretch>
            <a:fillRect/>
          </a:stretch>
        </p:blipFill>
        <p:spPr>
          <a:xfrm>
            <a:off x="0" y="0"/>
            <a:ext cx="9143986" cy="5143500"/>
          </a:xfrm>
          <a:prstGeom prst="rect">
            <a:avLst/>
          </a:prstGeom>
          <a:noFill/>
          <a:ln>
            <a:noFill/>
          </a:ln>
        </p:spPr>
      </p:pic>
      <p:pic>
        <p:nvPicPr>
          <p:cNvPr id="87" name="Google Shape;87;p17"/>
          <p:cNvPicPr preferRelativeResize="0"/>
          <p:nvPr/>
        </p:nvPicPr>
        <p:blipFill>
          <a:blip r:embed="rId4">
            <a:alphaModFix/>
          </a:blip>
          <a:stretch>
            <a:fillRect/>
          </a:stretch>
        </p:blipFill>
        <p:spPr>
          <a:xfrm>
            <a:off x="0" y="0"/>
            <a:ext cx="1877708" cy="5143500"/>
          </a:xfrm>
          <a:prstGeom prst="rect">
            <a:avLst/>
          </a:prstGeom>
          <a:noFill/>
          <a:ln>
            <a:noFill/>
          </a:ln>
        </p:spPr>
      </p:pic>
      <p:sp>
        <p:nvSpPr>
          <p:cNvPr id="88" name="Google Shape;88;p17"/>
          <p:cNvSpPr txBox="1"/>
          <p:nvPr/>
        </p:nvSpPr>
        <p:spPr>
          <a:xfrm>
            <a:off x="2032000" y="76200"/>
            <a:ext cx="3000000" cy="203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Montserrat Medium"/>
                <a:ea typeface="Montserrat Medium"/>
                <a:cs typeface="Montserrat Medium"/>
                <a:sym typeface="Montserrat Medium"/>
              </a:rPr>
              <a:t>Created ReadMe’s and Folders to build out scripts/repositories in github.</a:t>
            </a:r>
            <a:endParaRPr sz="1000">
              <a:latin typeface="Montserrat Medium"/>
              <a:ea typeface="Montserrat Medium"/>
              <a:cs typeface="Montserrat Medium"/>
              <a:sym typeface="Montserrat Medium"/>
            </a:endParaRPr>
          </a:p>
        </p:txBody>
      </p:sp>
      <p:pic>
        <p:nvPicPr>
          <p:cNvPr id="89" name="Google Shape;89;p17"/>
          <p:cNvPicPr preferRelativeResize="0"/>
          <p:nvPr/>
        </p:nvPicPr>
        <p:blipFill>
          <a:blip r:embed="rId5">
            <a:alphaModFix/>
          </a:blip>
          <a:stretch>
            <a:fillRect/>
          </a:stretch>
        </p:blipFill>
        <p:spPr>
          <a:xfrm>
            <a:off x="4437000" y="2357400"/>
            <a:ext cx="4706986" cy="2786100"/>
          </a:xfrm>
          <a:prstGeom prst="rect">
            <a:avLst/>
          </a:prstGeom>
          <a:noFill/>
          <a:ln>
            <a:noFill/>
          </a:ln>
        </p:spPr>
      </p:pic>
      <p:sp>
        <p:nvSpPr>
          <p:cNvPr id="90" name="Google Shape;90;p17"/>
          <p:cNvSpPr/>
          <p:nvPr/>
        </p:nvSpPr>
        <p:spPr>
          <a:xfrm rot="10800000">
            <a:off x="2120950" y="2223775"/>
            <a:ext cx="1397100" cy="1790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 name="Google Shape;91;p17"/>
          <p:cNvCxnSpPr/>
          <p:nvPr/>
        </p:nvCxnSpPr>
        <p:spPr>
          <a:xfrm>
            <a:off x="5084700" y="158650"/>
            <a:ext cx="12600" cy="2121000"/>
          </a:xfrm>
          <a:prstGeom prst="straightConnector1">
            <a:avLst/>
          </a:prstGeom>
          <a:noFill/>
          <a:ln cap="flat" cmpd="sng" w="76200">
            <a:solidFill>
              <a:schemeClr val="lt1"/>
            </a:solidFill>
            <a:prstDash val="solid"/>
            <a:round/>
            <a:headEnd len="med" w="med" type="none"/>
            <a:tailEnd len="med" w="med" type="none"/>
          </a:ln>
        </p:spPr>
      </p:cxnSp>
      <p:sp>
        <p:nvSpPr>
          <p:cNvPr id="92" name="Google Shape;92;p17"/>
          <p:cNvSpPr txBox="1"/>
          <p:nvPr/>
        </p:nvSpPr>
        <p:spPr>
          <a:xfrm>
            <a:off x="5461000" y="158650"/>
            <a:ext cx="30000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200">
                <a:solidFill>
                  <a:schemeClr val="lt1"/>
                </a:solidFill>
                <a:latin typeface="Montserrat Medium"/>
                <a:ea typeface="Montserrat Medium"/>
                <a:cs typeface="Montserrat Medium"/>
                <a:sym typeface="Montserrat Medium"/>
              </a:rPr>
              <a:t>Then, the creation of a data dictionary…</a:t>
            </a:r>
            <a:endParaRPr sz="100">
              <a:latin typeface="Montserrat Medium"/>
              <a:ea typeface="Montserrat Medium"/>
              <a:cs typeface="Montserrat Medium"/>
              <a:sym typeface="Montserrat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8"/>
          <p:cNvPicPr preferRelativeResize="0"/>
          <p:nvPr/>
        </p:nvPicPr>
        <p:blipFill>
          <a:blip r:embed="rId3">
            <a:alphaModFix/>
          </a:blip>
          <a:stretch>
            <a:fillRect/>
          </a:stretch>
        </p:blipFill>
        <p:spPr>
          <a:xfrm>
            <a:off x="0" y="0"/>
            <a:ext cx="9143986" cy="5143500"/>
          </a:xfrm>
          <a:prstGeom prst="rect">
            <a:avLst/>
          </a:prstGeom>
          <a:noFill/>
          <a:ln>
            <a:noFill/>
          </a:ln>
        </p:spPr>
      </p:pic>
      <p:pic>
        <p:nvPicPr>
          <p:cNvPr id="98" name="Google Shape;98;p18"/>
          <p:cNvPicPr preferRelativeResize="0"/>
          <p:nvPr/>
        </p:nvPicPr>
        <p:blipFill>
          <a:blip r:embed="rId4">
            <a:alphaModFix/>
          </a:blip>
          <a:stretch>
            <a:fillRect/>
          </a:stretch>
        </p:blipFill>
        <p:spPr>
          <a:xfrm>
            <a:off x="208225" y="2252850"/>
            <a:ext cx="3950716" cy="2666475"/>
          </a:xfrm>
          <a:prstGeom prst="rect">
            <a:avLst/>
          </a:prstGeom>
          <a:noFill/>
          <a:ln>
            <a:noFill/>
          </a:ln>
        </p:spPr>
      </p:pic>
      <p:pic>
        <p:nvPicPr>
          <p:cNvPr id="99" name="Google Shape;99;p18"/>
          <p:cNvPicPr preferRelativeResize="0"/>
          <p:nvPr/>
        </p:nvPicPr>
        <p:blipFill>
          <a:blip r:embed="rId5">
            <a:alphaModFix/>
          </a:blip>
          <a:stretch>
            <a:fillRect/>
          </a:stretch>
        </p:blipFill>
        <p:spPr>
          <a:xfrm>
            <a:off x="4287416" y="2448900"/>
            <a:ext cx="4736085" cy="2338218"/>
          </a:xfrm>
          <a:prstGeom prst="rect">
            <a:avLst/>
          </a:prstGeom>
          <a:noFill/>
          <a:ln>
            <a:noFill/>
          </a:ln>
        </p:spPr>
      </p:pic>
      <p:sp>
        <p:nvSpPr>
          <p:cNvPr id="100" name="Google Shape;100;p18"/>
          <p:cNvSpPr txBox="1"/>
          <p:nvPr/>
        </p:nvSpPr>
        <p:spPr>
          <a:xfrm>
            <a:off x="644553" y="0"/>
            <a:ext cx="7854900" cy="1970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900">
                <a:solidFill>
                  <a:schemeClr val="lt1"/>
                </a:solidFill>
                <a:latin typeface="Comfortaa"/>
                <a:ea typeface="Comfortaa"/>
                <a:cs typeface="Comfortaa"/>
                <a:sym typeface="Comfortaa"/>
              </a:rPr>
              <a:t>Once four 1,000 page PDF’s were downloaded and stored on GitHub, We used a python algorithm for conversion to save data as CSV’s.</a:t>
            </a:r>
            <a:endParaRPr sz="300">
              <a:latin typeface="Montserrat Medium"/>
              <a:ea typeface="Montserrat Medium"/>
              <a:cs typeface="Montserrat Medium"/>
              <a:sym typeface="Montserrat Medium"/>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0" y="0"/>
            <a:ext cx="9143986" cy="5143500"/>
          </a:xfrm>
          <a:prstGeom prst="rect">
            <a:avLst/>
          </a:prstGeom>
          <a:noFill/>
          <a:ln>
            <a:noFill/>
          </a:ln>
        </p:spPr>
      </p:pic>
      <p:sp>
        <p:nvSpPr>
          <p:cNvPr id="106" name="Google Shape;106;p19"/>
          <p:cNvSpPr txBox="1"/>
          <p:nvPr/>
        </p:nvSpPr>
        <p:spPr>
          <a:xfrm>
            <a:off x="114300" y="114300"/>
            <a:ext cx="4622700" cy="492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lt1"/>
                </a:solidFill>
                <a:latin typeface="Montserrat Medium"/>
                <a:ea typeface="Montserrat Medium"/>
                <a:cs typeface="Montserrat Medium"/>
                <a:sym typeface="Montserrat Medium"/>
              </a:rPr>
              <a:t>Python script then created - to pull daily weather data, later stored data into the TSA PDF’s.</a:t>
            </a:r>
            <a:endParaRPr sz="2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rPr lang="en" sz="2200">
                <a:solidFill>
                  <a:schemeClr val="lt1"/>
                </a:solidFill>
                <a:latin typeface="Montserrat Medium"/>
                <a:ea typeface="Montserrat Medium"/>
                <a:cs typeface="Montserrat Medium"/>
                <a:sym typeface="Montserrat Medium"/>
              </a:rPr>
              <a:t>Used:</a:t>
            </a:r>
            <a:endParaRPr sz="2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rPr lang="en" sz="2200">
                <a:solidFill>
                  <a:schemeClr val="lt1"/>
                </a:solidFill>
                <a:latin typeface="Montserrat Medium"/>
                <a:ea typeface="Montserrat Medium"/>
                <a:cs typeface="Montserrat Medium"/>
                <a:sym typeface="Montserrat Medium"/>
              </a:rPr>
              <a:t>-geopy.geocoders</a:t>
            </a:r>
            <a:endParaRPr sz="2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rPr lang="en" sz="2200">
                <a:solidFill>
                  <a:schemeClr val="lt1"/>
                </a:solidFill>
                <a:latin typeface="Montserrat Medium"/>
                <a:ea typeface="Montserrat Medium"/>
                <a:cs typeface="Montserrat Medium"/>
                <a:sym typeface="Montserrat Medium"/>
              </a:rPr>
              <a:t>And</a:t>
            </a:r>
            <a:endParaRPr sz="2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rPr lang="en" sz="2200">
                <a:solidFill>
                  <a:schemeClr val="lt1"/>
                </a:solidFill>
                <a:latin typeface="Montserrat Medium"/>
                <a:ea typeface="Montserrat Medium"/>
                <a:cs typeface="Montserrat Medium"/>
                <a:sym typeface="Montserrat Medium"/>
              </a:rPr>
              <a:t>Extracted text from PDF’s.</a:t>
            </a:r>
            <a:endParaRPr sz="2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t/>
            </a:r>
            <a:endParaRPr sz="2200">
              <a:solidFill>
                <a:schemeClr val="lt1"/>
              </a:solidFill>
              <a:latin typeface="Montserrat Medium"/>
              <a:ea typeface="Montserrat Medium"/>
              <a:cs typeface="Montserrat Medium"/>
              <a:sym typeface="Montserrat Medium"/>
            </a:endParaRPr>
          </a:p>
          <a:p>
            <a:pPr indent="0" lvl="0" marL="0" rtl="0" algn="l">
              <a:spcBef>
                <a:spcPts val="0"/>
              </a:spcBef>
              <a:spcAft>
                <a:spcPts val="0"/>
              </a:spcAft>
              <a:buNone/>
            </a:pPr>
            <a:r>
              <a:rPr lang="en" sz="2200">
                <a:solidFill>
                  <a:schemeClr val="lt1"/>
                </a:solidFill>
                <a:latin typeface="Montserrat Medium"/>
                <a:ea typeface="Montserrat Medium"/>
                <a:cs typeface="Montserrat Medium"/>
                <a:sym typeface="Montserrat Medium"/>
              </a:rPr>
              <a:t>TSA dataframe and Weather data frame both were converted to final CSV files.</a:t>
            </a:r>
            <a:endParaRPr sz="2200">
              <a:solidFill>
                <a:schemeClr val="lt1"/>
              </a:solidFill>
              <a:latin typeface="Montserrat Medium"/>
              <a:ea typeface="Montserrat Medium"/>
              <a:cs typeface="Montserrat Medium"/>
              <a:sym typeface="Montserrat Medium"/>
            </a:endParaRPr>
          </a:p>
        </p:txBody>
      </p:sp>
      <p:pic>
        <p:nvPicPr>
          <p:cNvPr id="107" name="Google Shape;107;p19"/>
          <p:cNvPicPr preferRelativeResize="0"/>
          <p:nvPr/>
        </p:nvPicPr>
        <p:blipFill>
          <a:blip r:embed="rId4">
            <a:alphaModFix/>
          </a:blip>
          <a:stretch>
            <a:fillRect/>
          </a:stretch>
        </p:blipFill>
        <p:spPr>
          <a:xfrm>
            <a:off x="4495788" y="1531925"/>
            <a:ext cx="4344825" cy="2090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20"/>
          <p:cNvPicPr preferRelativeResize="0"/>
          <p:nvPr/>
        </p:nvPicPr>
        <p:blipFill>
          <a:blip r:embed="rId3">
            <a:alphaModFix/>
          </a:blip>
          <a:stretch>
            <a:fillRect/>
          </a:stretch>
        </p:blipFill>
        <p:spPr>
          <a:xfrm>
            <a:off x="0" y="-8"/>
            <a:ext cx="9144000" cy="5143508"/>
          </a:xfrm>
          <a:prstGeom prst="rect">
            <a:avLst/>
          </a:prstGeom>
          <a:noFill/>
          <a:ln>
            <a:noFill/>
          </a:ln>
        </p:spPr>
      </p:pic>
      <p:sp>
        <p:nvSpPr>
          <p:cNvPr id="113" name="Google Shape;113;p20"/>
          <p:cNvSpPr txBox="1"/>
          <p:nvPr/>
        </p:nvSpPr>
        <p:spPr>
          <a:xfrm>
            <a:off x="133750" y="198950"/>
            <a:ext cx="5758500" cy="7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400">
                <a:solidFill>
                  <a:schemeClr val="lt1"/>
                </a:solidFill>
                <a:latin typeface="Comfortaa"/>
                <a:ea typeface="Comfortaa"/>
                <a:cs typeface="Comfortaa"/>
                <a:sym typeface="Comfortaa"/>
              </a:rPr>
              <a:t>Dimensional Modelling </a:t>
            </a:r>
            <a:endParaRPr b="1" sz="3400">
              <a:solidFill>
                <a:schemeClr val="lt1"/>
              </a:solidFill>
              <a:latin typeface="Comfortaa"/>
              <a:ea typeface="Comfortaa"/>
              <a:cs typeface="Comfortaa"/>
              <a:sym typeface="Comfortaa"/>
            </a:endParaRPr>
          </a:p>
        </p:txBody>
      </p:sp>
      <p:pic>
        <p:nvPicPr>
          <p:cNvPr id="114" name="Google Shape;114;p20"/>
          <p:cNvPicPr preferRelativeResize="0"/>
          <p:nvPr/>
        </p:nvPicPr>
        <p:blipFill>
          <a:blip r:embed="rId4">
            <a:alphaModFix/>
          </a:blip>
          <a:stretch>
            <a:fillRect/>
          </a:stretch>
        </p:blipFill>
        <p:spPr>
          <a:xfrm>
            <a:off x="317075" y="951200"/>
            <a:ext cx="7871201" cy="3530050"/>
          </a:xfrm>
          <a:prstGeom prst="rect">
            <a:avLst/>
          </a:prstGeom>
          <a:noFill/>
          <a:ln>
            <a:noFill/>
          </a:ln>
        </p:spPr>
      </p:pic>
      <p:sp>
        <p:nvSpPr>
          <p:cNvPr id="115" name="Google Shape;115;p20"/>
          <p:cNvSpPr txBox="1"/>
          <p:nvPr/>
        </p:nvSpPr>
        <p:spPr>
          <a:xfrm>
            <a:off x="3297025" y="4579825"/>
            <a:ext cx="1911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Montserrat"/>
                <a:ea typeface="Montserrat"/>
                <a:cs typeface="Montserrat"/>
                <a:sym typeface="Montserrat"/>
              </a:rPr>
              <a:t>Star Schema</a:t>
            </a:r>
            <a:endParaRPr sz="2000"/>
          </a:p>
        </p:txBody>
      </p:sp>
      <p:sp>
        <p:nvSpPr>
          <p:cNvPr id="116" name="Google Shape;116;p20"/>
          <p:cNvSpPr/>
          <p:nvPr/>
        </p:nvSpPr>
        <p:spPr>
          <a:xfrm>
            <a:off x="2856625" y="4579825"/>
            <a:ext cx="440400" cy="4227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0"/>
          <p:cNvSpPr/>
          <p:nvPr/>
        </p:nvSpPr>
        <p:spPr>
          <a:xfrm>
            <a:off x="5149200" y="4579825"/>
            <a:ext cx="440400" cy="422700"/>
          </a:xfrm>
          <a:prstGeom prst="star5">
            <a:avLst>
              <a:gd fmla="val 19098" name="adj"/>
              <a:gd fmla="val 105146" name="hf"/>
              <a:gd fmla="val 110557" name="vf"/>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1"/>
          <p:cNvPicPr preferRelativeResize="0"/>
          <p:nvPr/>
        </p:nvPicPr>
        <p:blipFill>
          <a:blip r:embed="rId3">
            <a:alphaModFix/>
          </a:blip>
          <a:stretch>
            <a:fillRect/>
          </a:stretch>
        </p:blipFill>
        <p:spPr>
          <a:xfrm>
            <a:off x="-339150" y="0"/>
            <a:ext cx="9822306" cy="5143500"/>
          </a:xfrm>
          <a:prstGeom prst="rect">
            <a:avLst/>
          </a:prstGeom>
          <a:noFill/>
          <a:ln>
            <a:noFill/>
          </a:ln>
        </p:spPr>
      </p:pic>
      <p:sp>
        <p:nvSpPr>
          <p:cNvPr id="123" name="Google Shape;123;p21"/>
          <p:cNvSpPr txBox="1"/>
          <p:nvPr/>
        </p:nvSpPr>
        <p:spPr>
          <a:xfrm>
            <a:off x="447450" y="479900"/>
            <a:ext cx="8249100" cy="4386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chemeClr val="lt1"/>
                </a:solidFill>
                <a:latin typeface="Montserrat Medium"/>
                <a:ea typeface="Montserrat Medium"/>
                <a:cs typeface="Montserrat Medium"/>
                <a:sym typeface="Montserrat Medium"/>
              </a:rPr>
              <a:t>Snowflake was utilized to create a data warehouse to store </a:t>
            </a:r>
            <a:endParaRPr sz="21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2100">
                <a:solidFill>
                  <a:schemeClr val="lt1"/>
                </a:solidFill>
                <a:latin typeface="Montserrat Medium"/>
                <a:ea typeface="Montserrat Medium"/>
                <a:cs typeface="Montserrat Medium"/>
                <a:sym typeface="Montserrat Medium"/>
              </a:rPr>
              <a:t>data. Python Script was created to connect Snowflake to </a:t>
            </a:r>
            <a:r>
              <a:rPr lang="en" sz="2100">
                <a:solidFill>
                  <a:schemeClr val="lt1"/>
                </a:solidFill>
                <a:latin typeface="Montserrat Medium"/>
                <a:ea typeface="Montserrat Medium"/>
                <a:cs typeface="Montserrat Medium"/>
                <a:sym typeface="Montserrat Medium"/>
              </a:rPr>
              <a:t>CSV through a python pipeline</a:t>
            </a:r>
            <a:r>
              <a:rPr lang="en" sz="2100">
                <a:solidFill>
                  <a:schemeClr val="lt1"/>
                </a:solidFill>
                <a:latin typeface="Montserrat Medium"/>
                <a:ea typeface="Montserrat Medium"/>
                <a:cs typeface="Montserrat Medium"/>
                <a:sym typeface="Montserrat Medium"/>
              </a:rPr>
              <a:t> (those of which were saved on github).</a:t>
            </a:r>
            <a:endParaRPr sz="21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1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2100">
                <a:solidFill>
                  <a:schemeClr val="lt1"/>
                </a:solidFill>
                <a:latin typeface="Montserrat Medium"/>
                <a:ea typeface="Montserrat Medium"/>
                <a:cs typeface="Montserrat Medium"/>
                <a:sym typeface="Montserrat Medium"/>
              </a:rPr>
              <a:t>-Loaded data.</a:t>
            </a:r>
            <a:endParaRPr sz="21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2100">
                <a:solidFill>
                  <a:schemeClr val="lt1"/>
                </a:solidFill>
                <a:latin typeface="Montserrat Medium"/>
                <a:ea typeface="Montserrat Medium"/>
                <a:cs typeface="Montserrat Medium"/>
                <a:sym typeface="Montserrat Medium"/>
              </a:rPr>
              <a:t>Dropped duplicate data &amp; null values from </a:t>
            </a:r>
            <a:r>
              <a:rPr lang="en" sz="2100">
                <a:solidFill>
                  <a:schemeClr val="lt1"/>
                </a:solidFill>
                <a:latin typeface="Montserrat Medium"/>
                <a:ea typeface="Montserrat Medium"/>
                <a:cs typeface="Montserrat Medium"/>
                <a:sym typeface="Montserrat Medium"/>
              </a:rPr>
              <a:t>CSV</a:t>
            </a:r>
            <a:r>
              <a:rPr lang="en" sz="2100">
                <a:solidFill>
                  <a:schemeClr val="lt1"/>
                </a:solidFill>
                <a:latin typeface="Montserrat Medium"/>
                <a:ea typeface="Montserrat Medium"/>
                <a:cs typeface="Montserrat Medium"/>
                <a:sym typeface="Montserrat Medium"/>
              </a:rPr>
              <a:t>.</a:t>
            </a:r>
            <a:endParaRPr sz="21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2100">
                <a:solidFill>
                  <a:schemeClr val="lt1"/>
                </a:solidFill>
                <a:latin typeface="Montserrat Medium"/>
                <a:ea typeface="Montserrat Medium"/>
                <a:cs typeface="Montserrat Medium"/>
                <a:sym typeface="Montserrat Medium"/>
              </a:rPr>
              <a:t>-Assurance that each table were connected through primary and foreign keys.</a:t>
            </a:r>
            <a:endParaRPr sz="21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1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rPr lang="en" sz="2100">
                <a:solidFill>
                  <a:schemeClr val="lt1"/>
                </a:solidFill>
                <a:latin typeface="Montserrat Medium"/>
                <a:ea typeface="Montserrat Medium"/>
                <a:cs typeface="Montserrat Medium"/>
                <a:sym typeface="Montserrat Medium"/>
              </a:rPr>
              <a:t>-Established Snowflake connection through snowflake.connector.connect.</a:t>
            </a:r>
            <a:endParaRPr sz="2100">
              <a:solidFill>
                <a:schemeClr val="lt1"/>
              </a:solidFill>
              <a:latin typeface="Montserrat Medium"/>
              <a:ea typeface="Montserrat Medium"/>
              <a:cs typeface="Montserrat Medium"/>
              <a:sym typeface="Montserrat Medium"/>
            </a:endParaRPr>
          </a:p>
          <a:p>
            <a:pPr indent="0" lvl="0" marL="0" rtl="0" algn="ctr">
              <a:spcBef>
                <a:spcPts val="0"/>
              </a:spcBef>
              <a:spcAft>
                <a:spcPts val="0"/>
              </a:spcAft>
              <a:buNone/>
            </a:pPr>
            <a:r>
              <a:t/>
            </a:r>
            <a:endParaRPr sz="2100">
              <a:solidFill>
                <a:schemeClr val="lt1"/>
              </a:solidFill>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